
<file path=[Content_Types].xml><?xml version="1.0" encoding="utf-8"?>
<Types xmlns="http://schemas.openxmlformats.org/package/2006/content-types"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oleObject" PartName="/ppt/embeddings/oleObject3.bin"/>
  <Override ContentType="application/vnd.openxmlformats-officedocument.oleObject" PartName="/ppt/embeddings/oleObject6.bin"/>
  <Override ContentType="application/vnd.openxmlformats-officedocument.oleObject" PartName="/ppt/embeddings/oleObject5.bin"/>
  <Override ContentType="application/vnd.openxmlformats-officedocument.oleObject" PartName="/ppt/embeddings/oleObject4.bin"/>
  <Override ContentType="application/vnd.openxmlformats-officedocument.oleObject" PartName="/ppt/embeddings/oleObject7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9144000"/>
  <p:notesSz cx="7315200" cy="9601200"/>
  <p:embeddedFontLst>
    <p:embeddedFont>
      <p:font typeface="Arial Narrow"/>
      <p:regular r:id="rId39"/>
      <p:bold r:id="rId40"/>
      <p:italic r:id="rId41"/>
      <p:boldItalic r:id="rId42"/>
    </p:embeddedFont>
    <p:embeddedFont>
      <p:font typeface="Tahoma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5" roundtripDataSignature="AMtx7mjZvCMVfH4Ijh8zZ8h6MfsF2Ye8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alNarrow-bold.fntdata"/><Relationship Id="rId20" Type="http://schemas.openxmlformats.org/officeDocument/2006/relationships/slide" Target="slides/slide15.xml"/><Relationship Id="rId42" Type="http://schemas.openxmlformats.org/officeDocument/2006/relationships/font" Target="fonts/ArialNarrow-boldItalic.fntdata"/><Relationship Id="rId41" Type="http://schemas.openxmlformats.org/officeDocument/2006/relationships/font" Target="fonts/ArialNarrow-italic.fntdata"/><Relationship Id="rId22" Type="http://schemas.openxmlformats.org/officeDocument/2006/relationships/slide" Target="slides/slide17.xml"/><Relationship Id="rId44" Type="http://schemas.openxmlformats.org/officeDocument/2006/relationships/font" Target="fonts/Tahoma-bold.fntdata"/><Relationship Id="rId21" Type="http://schemas.openxmlformats.org/officeDocument/2006/relationships/slide" Target="slides/slide16.xml"/><Relationship Id="rId43" Type="http://schemas.openxmlformats.org/officeDocument/2006/relationships/font" Target="fonts/Tahoma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ArialNarrow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5.vml.rels><?xml version="1.0" encoding="UTF-8" standalone="yes"?>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6.vml.rels><?xml version="1.0" encoding="UTF-8" standalone="yes"?>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7.vml.rels><?xml version="1.0" encoding="UTF-8" standalone="yes"?><Relationships xmlns="http://schemas.openxmlformats.org/package/2006/relationships"><Relationship Id="rId1" Type="http://schemas.openxmlformats.org/officeDocument/2006/relationships/image" Target="../media/image44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4962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0323b6718_0_0:notes"/>
          <p:cNvSpPr txBox="1"/>
          <p:nvPr>
            <p:ph idx="1" type="body"/>
          </p:nvPr>
        </p:nvSpPr>
        <p:spPr>
          <a:xfrm>
            <a:off x="731520" y="4620578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00" spcFirstLastPara="1" rIns="97000" wrap="square" tIns="48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8" name="Google Shape;88;gf0323b6718_0_0:notes"/>
          <p:cNvSpPr/>
          <p:nvPr>
            <p:ph idx="2" type="sldImg"/>
          </p:nvPr>
        </p:nvSpPr>
        <p:spPr>
          <a:xfrm>
            <a:off x="1463040" y="1200150"/>
            <a:ext cx="4389000" cy="32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Gabor filters are just another way to generate spots and bars.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3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  <p:sp>
        <p:nvSpPr>
          <p:cNvPr id="194" name="Google Shape;194;p1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14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This is a Gaussian pyramid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  <p:sp>
        <p:nvSpPr>
          <p:cNvPr id="201" name="Google Shape;201;p1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p15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And this a Laplacian pyramid.  Notice that the lowest layer is the same in each case,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and that if I upsample the lowest layer and add to the next, I get the Gauss layer.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Notice also that each layer shows detail at a particular scale --- these are, basically, bandpass filtered versions of the image.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  <p:sp>
        <p:nvSpPr>
          <p:cNvPr id="214" name="Google Shape;214;p1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p17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This is an example with four orientations at each layer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9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3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9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3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Spots and bars at a fine scale for the butterfly; images show squared response for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corresponding filter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/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974725" y="4560887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I’ve scaled up the coarse scale responses so they can be compared.  Notice that these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representations don’t respond uniquely --- i.e. there isn’t one peak at one orientation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one scale for a given bar --- but they do give quite a good idea of what is there.  If they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were tightly tuned, there would have to be a lot more filters.  But looking at these pix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gives quite a good idea of where there are big bars, where there are little ones,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at what orientation.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5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9pPr>
          </a:lstStyle>
          <a:p/>
        </p:txBody>
      </p:sp>
      <p:sp>
        <p:nvSpPr>
          <p:cNvPr id="17" name="Google Shape;17;p35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9pPr>
          </a:lstStyle>
          <a:p/>
        </p:txBody>
      </p:sp>
      <p:sp>
        <p:nvSpPr>
          <p:cNvPr id="18" name="Google Shape;18;p3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9pPr>
          </a:lstStyle>
          <a:p/>
        </p:txBody>
      </p:sp>
      <p:sp>
        <p:nvSpPr>
          <p:cNvPr id="65" name="Google Shape;65;p4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9pPr>
          </a:lstStyle>
          <a:p/>
        </p:txBody>
      </p:sp>
      <p:sp>
        <p:nvSpPr>
          <p:cNvPr id="66" name="Google Shape;66;p4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9pPr>
          </a:lstStyle>
          <a:p/>
        </p:txBody>
      </p:sp>
      <p:sp>
        <p:nvSpPr>
          <p:cNvPr id="71" name="Google Shape;71;p4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9pPr>
          </a:lstStyle>
          <a:p/>
        </p:txBody>
      </p:sp>
      <p:sp>
        <p:nvSpPr>
          <p:cNvPr id="72" name="Google Shape;72;p4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9pPr>
          </a:lstStyle>
          <a:p/>
        </p:txBody>
      </p:sp>
      <p:sp>
        <p:nvSpPr>
          <p:cNvPr id="73" name="Google Shape;73;p4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9pPr>
          </a:lstStyle>
          <a:p/>
        </p:txBody>
      </p:sp>
      <p:sp>
        <p:nvSpPr>
          <p:cNvPr id="74" name="Google Shape;74;p4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9pPr>
          </a:lstStyle>
          <a:p/>
        </p:txBody>
      </p:sp>
      <p:sp>
        <p:nvSpPr>
          <p:cNvPr id="79" name="Google Shape;79;p4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/>
            </a:lvl9pPr>
          </a:lstStyle>
          <a:p/>
        </p:txBody>
      </p:sp>
      <p:sp>
        <p:nvSpPr>
          <p:cNvPr id="84" name="Google Shape;84;p4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6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" name="Google Shape;23;p36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7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9" name="Google Shape;29;p3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ontent" type="fourObj">
  <p:cSld name="FOUR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8"/>
          <p:cNvSpPr txBox="1"/>
          <p:nvPr>
            <p:ph idx="1" type="body"/>
          </p:nvPr>
        </p:nvSpPr>
        <p:spPr>
          <a:xfrm>
            <a:off x="685800" y="19812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4" name="Google Shape;34;p38"/>
          <p:cNvSpPr txBox="1"/>
          <p:nvPr>
            <p:ph idx="2" type="body"/>
          </p:nvPr>
        </p:nvSpPr>
        <p:spPr>
          <a:xfrm>
            <a:off x="4648200" y="19812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3" type="body"/>
          </p:nvPr>
        </p:nvSpPr>
        <p:spPr>
          <a:xfrm>
            <a:off x="685800" y="41148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6" name="Google Shape;36;p38"/>
          <p:cNvSpPr txBox="1"/>
          <p:nvPr>
            <p:ph idx="4" type="body"/>
          </p:nvPr>
        </p:nvSpPr>
        <p:spPr>
          <a:xfrm>
            <a:off x="4648200" y="41148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7" name="Google Shape;37;p3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1"/>
          <p:cNvSpPr txBox="1"/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" type="body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9" name="Google Shape;49;p4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2"/>
          <p:cNvSpPr txBox="1"/>
          <p:nvPr>
            <p:ph idx="1" type="body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4" name="Google Shape;54;p4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4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9pPr>
          </a:lstStyle>
          <a:p/>
        </p:txBody>
      </p:sp>
      <p:sp>
        <p:nvSpPr>
          <p:cNvPr id="60" name="Google Shape;60;p4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1" name="Google Shape;11;p34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2" name="Google Shape;12;p3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3" name="Google Shape;13;p3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b="0" i="0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19.png"/><Relationship Id="rId13" Type="http://schemas.openxmlformats.org/officeDocument/2006/relationships/image" Target="../media/image21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Relationship Id="rId14" Type="http://schemas.openxmlformats.org/officeDocument/2006/relationships/image" Target="../media/image22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vmlDrawing" Target="../drawings/vmlDrawing3.vml"/><Relationship Id="rId4" Type="http://schemas.openxmlformats.org/officeDocument/2006/relationships/oleObject" Target="../embeddings/oleObject3.bin"/><Relationship Id="rId5" Type="http://schemas.openxmlformats.org/officeDocument/2006/relationships/oleObject" Target="../embeddings/oleObject3.bin"/><Relationship Id="rId6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vmlDrawing" Target="../drawings/vmlDrawing4.vml"/><Relationship Id="rId4" Type="http://schemas.openxmlformats.org/officeDocument/2006/relationships/oleObject" Target="../embeddings/oleObject4.bin"/><Relationship Id="rId5" Type="http://schemas.openxmlformats.org/officeDocument/2006/relationships/oleObject" Target="../embeddings/oleObject4.bin"/><Relationship Id="rId6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vmlDrawing" Target="../drawings/vmlDrawing5.vml"/><Relationship Id="rId4" Type="http://schemas.openxmlformats.org/officeDocument/2006/relationships/oleObject" Target="../embeddings/oleObject5.bin"/><Relationship Id="rId5" Type="http://schemas.openxmlformats.org/officeDocument/2006/relationships/oleObject" Target="../embeddings/oleObject5.bin"/><Relationship Id="rId6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vmlDrawing" Target="../drawings/vmlDrawing6.vml"/><Relationship Id="rId4" Type="http://schemas.openxmlformats.org/officeDocument/2006/relationships/oleObject" Target="../embeddings/oleObject6.bin"/><Relationship Id="rId5" Type="http://schemas.openxmlformats.org/officeDocument/2006/relationships/oleObject" Target="../embeddings/oleObject6.bin"/><Relationship Id="rId6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vmlDrawing" Target="../drawings/vmlDrawing7.vml"/><Relationship Id="rId4" Type="http://schemas.openxmlformats.org/officeDocument/2006/relationships/oleObject" Target="../embeddings/oleObject7.bin"/><Relationship Id="rId5" Type="http://schemas.openxmlformats.org/officeDocument/2006/relationships/oleObject" Target="../embeddings/oleObject7.bin"/><Relationship Id="rId6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0323b6718_0_0"/>
          <p:cNvSpPr txBox="1"/>
          <p:nvPr>
            <p:ph type="title"/>
          </p:nvPr>
        </p:nvSpPr>
        <p:spPr>
          <a:xfrm>
            <a:off x="59893" y="1067687"/>
            <a:ext cx="86289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22222"/>
              <a:buFont typeface="Arial Narrow"/>
              <a:buNone/>
            </a:pPr>
            <a:r>
              <a:rPr b="1" lang="en-US">
                <a:solidFill>
                  <a:srgbClr val="2F5496"/>
                </a:solidFill>
                <a:latin typeface="Arial Narrow"/>
                <a:ea typeface="Arial Narrow"/>
                <a:cs typeface="Arial Narrow"/>
                <a:sym typeface="Arial Narrow"/>
              </a:rPr>
              <a:t>18ECE340T- MACHINE PERCEPTION WITH COGNITION</a:t>
            </a:r>
            <a:endParaRPr>
              <a:solidFill>
                <a:srgbClr val="2F549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1" name="Google Shape;91;gf0323b6718_0_0"/>
          <p:cNvSpPr txBox="1"/>
          <p:nvPr>
            <p:ph idx="1" type="body"/>
          </p:nvPr>
        </p:nvSpPr>
        <p:spPr>
          <a:xfrm>
            <a:off x="627288" y="2072085"/>
            <a:ext cx="7763100" cy="2023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8107"/>
              <a:buNone/>
            </a:pPr>
            <a:r>
              <a:rPr b="1" lang="en-US" sz="4000">
                <a:solidFill>
                  <a:srgbClr val="0070C0"/>
                </a:solidFill>
                <a:latin typeface="Arial Narrow"/>
                <a:ea typeface="Arial Narrow"/>
                <a:cs typeface="Arial Narrow"/>
                <a:sym typeface="Arial Narrow"/>
              </a:rPr>
              <a:t>UNIT-3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8107"/>
              <a:buNone/>
            </a:pPr>
            <a:r>
              <a:rPr b="1" lang="en-US" sz="4000">
                <a:solidFill>
                  <a:srgbClr val="0070C0"/>
                </a:solidFill>
                <a:latin typeface="Arial Narrow"/>
                <a:ea typeface="Arial Narrow"/>
                <a:cs typeface="Arial Narrow"/>
                <a:sym typeface="Arial Narrow"/>
              </a:rPr>
              <a:t>Session-4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8107"/>
              <a:buNone/>
            </a:pPr>
            <a:r>
              <a:rPr b="1" i="1" lang="en-US" sz="4000">
                <a:solidFill>
                  <a:srgbClr val="FF00FF"/>
                </a:solidFill>
                <a:latin typeface="Arial Narrow"/>
                <a:ea typeface="Arial Narrow"/>
                <a:cs typeface="Arial Narrow"/>
                <a:sym typeface="Arial Narrow"/>
              </a:rPr>
              <a:t>Topics Covered: Texture </a:t>
            </a:r>
            <a:r>
              <a:rPr lang="en-US" sz="4000">
                <a:solidFill>
                  <a:srgbClr val="00B050"/>
                </a:solidFill>
              </a:rPr>
              <a:t>Analysis using Oriented Pyramids and Laplacian Pyramids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92" name="Google Shape;92;gf0323b6718_0_0"/>
          <p:cNvSpPr txBox="1"/>
          <p:nvPr/>
        </p:nvSpPr>
        <p:spPr>
          <a:xfrm>
            <a:off x="46199" y="4338559"/>
            <a:ext cx="4328100" cy="24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C00000"/>
                </a:solidFill>
                <a:latin typeface="Arial Narrow"/>
                <a:ea typeface="Arial Narrow"/>
                <a:cs typeface="Arial Narrow"/>
                <a:sym typeface="Arial Narrow"/>
              </a:rPr>
              <a:t>Reference Book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C00000"/>
                </a:solidFill>
                <a:latin typeface="Arial Narrow"/>
                <a:ea typeface="Arial Narrow"/>
                <a:cs typeface="Arial Narrow"/>
                <a:sym typeface="Arial Narrow"/>
              </a:rPr>
              <a:t>Computer and Machine Vision by E.R.Davies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f0323b6718_0_0"/>
          <p:cNvSpPr txBox="1"/>
          <p:nvPr/>
        </p:nvSpPr>
        <p:spPr>
          <a:xfrm>
            <a:off x="4821072" y="4338560"/>
            <a:ext cx="37155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C00000"/>
                </a:solidFill>
                <a:latin typeface="Arial Narrow"/>
                <a:ea typeface="Arial Narrow"/>
                <a:cs typeface="Arial Narrow"/>
                <a:sym typeface="Arial Narrow"/>
              </a:rPr>
              <a:t>Prepared by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70C0"/>
                </a:solidFill>
                <a:latin typeface="Arial Narrow"/>
                <a:ea typeface="Arial Narrow"/>
                <a:cs typeface="Arial Narrow"/>
                <a:sym typeface="Arial Narrow"/>
              </a:rPr>
              <a:t>Dr. C.VIMALA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70C0"/>
                </a:solidFill>
                <a:latin typeface="Arial Narrow"/>
                <a:ea typeface="Arial Narrow"/>
                <a:cs typeface="Arial Narrow"/>
                <a:sym typeface="Arial Narrow"/>
              </a:rPr>
              <a:t>Assistant Professor/ ECE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dmin\Desktop\download.png" id="94" name="Google Shape;94;gf0323b6718_0_0"/>
          <p:cNvPicPr preferRelativeResize="0"/>
          <p:nvPr/>
        </p:nvPicPr>
        <p:blipFill rotWithShape="1">
          <a:blip r:embed="rId3">
            <a:alphaModFix/>
          </a:blip>
          <a:srcRect b="16146" l="3446" r="0" t="18271"/>
          <a:stretch/>
        </p:blipFill>
        <p:spPr>
          <a:xfrm>
            <a:off x="7850874" y="113764"/>
            <a:ext cx="1064525" cy="71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905000"/>
            <a:ext cx="6350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1200" y="1905000"/>
            <a:ext cx="6350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43200" y="1905000"/>
            <a:ext cx="6350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5400" y="4343400"/>
            <a:ext cx="6350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7400" y="4343400"/>
            <a:ext cx="6350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19400" y="4343400"/>
            <a:ext cx="6350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19200" y="2667000"/>
            <a:ext cx="6350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81200" y="2667000"/>
            <a:ext cx="6350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43200" y="2667000"/>
            <a:ext cx="6350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95400" y="5105400"/>
            <a:ext cx="6350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57400" y="5105400"/>
            <a:ext cx="6350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819400" y="5105400"/>
            <a:ext cx="635000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0"/>
          <p:cNvSpPr txBox="1"/>
          <p:nvPr/>
        </p:nvSpPr>
        <p:spPr>
          <a:xfrm>
            <a:off x="4114800" y="1828800"/>
            <a:ext cx="4705350" cy="4362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Gabor filters:</a:t>
            </a:r>
            <a:r>
              <a:rPr b="0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Product of a Gaussian with sine or cosine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</a:pPr>
            <a:r>
              <a:rPr b="0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Top row shows anti-symmetric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</a:pPr>
            <a:r>
              <a:rPr b="0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(or odd) filters, bottom row the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</a:pPr>
            <a:r>
              <a:rPr b="0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symmetric (or even) filters.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</a:pPr>
            <a:r>
              <a:rPr b="0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No obvious advantage to any one type of oriented filters.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3" name="Google Shape;173;p10"/>
          <p:cNvSpPr txBox="1"/>
          <p:nvPr/>
        </p:nvSpPr>
        <p:spPr>
          <a:xfrm>
            <a:off x="2209800" y="762000"/>
            <a:ext cx="4630737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3200"/>
              <a:buFont typeface="Times"/>
              <a:buNone/>
            </a:pPr>
            <a:r>
              <a:rPr b="1" i="0" lang="en-US" sz="3200" u="non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rPr>
              <a:t>Alternative: Gabor filters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3600"/>
              <a:buFont typeface="Times"/>
              <a:buNone/>
            </a:pPr>
            <a:r>
              <a:rPr b="1" i="0" lang="en-US" sz="3600" u="non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rPr>
              <a:t>The Laplacian Pyramid</a:t>
            </a:r>
            <a:endParaRPr/>
          </a:p>
        </p:txBody>
      </p:sp>
      <p:sp>
        <p:nvSpPr>
          <p:cNvPr id="179" name="Google Shape;179;p11"/>
          <p:cNvSpPr txBox="1"/>
          <p:nvPr>
            <p:ph idx="1" type="body"/>
          </p:nvPr>
        </p:nvSpPr>
        <p:spPr>
          <a:xfrm>
            <a:off x="685800" y="1828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Building a Laplacian pyramid: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Create a Gaussian pyramid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Take the difference between one Gaussian pyramid level and the next (before subsampling)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Properties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Also known as the difference-of-Gaussian function, which is a close approximation to the Laplacian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It is a band pass filter - each level represents a different band of spatial frequencies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Reconstructing the original image: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Reconstruct the Gaussian pyramid starting at top layer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3600"/>
              <a:buFont typeface="Times"/>
              <a:buNone/>
            </a:pPr>
            <a:r>
              <a:rPr b="1" i="0" lang="en-US" sz="3600" u="non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rPr>
              <a:t>Laplacian and Gaussian pyramid</a:t>
            </a:r>
            <a:endParaRPr/>
          </a:p>
        </p:txBody>
      </p:sp>
      <p:pic>
        <p:nvPicPr>
          <p:cNvPr id="185" name="Google Shape;185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2652" l="17802" r="30635" t="19218"/>
          <a:stretch/>
        </p:blipFill>
        <p:spPr>
          <a:xfrm>
            <a:off x="762000" y="1828800"/>
            <a:ext cx="80010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3600"/>
              <a:buFont typeface="Times"/>
              <a:buNone/>
            </a:pPr>
            <a:r>
              <a:rPr b="1" i="0" lang="en-US" sz="3600" u="non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rPr>
              <a:t>Laplacian pyramid:</a:t>
            </a:r>
            <a:endParaRPr/>
          </a:p>
        </p:txBody>
      </p:sp>
      <p:pic>
        <p:nvPicPr>
          <p:cNvPr id="191" name="Google Shape;191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740" l="18775" r="21965" t="25740"/>
          <a:stretch/>
        </p:blipFill>
        <p:spPr>
          <a:xfrm>
            <a:off x="762000" y="1752600"/>
            <a:ext cx="78486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6987"/>
            <a:ext cx="7620000" cy="683101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4"/>
          <p:cNvSpPr txBox="1"/>
          <p:nvPr/>
        </p:nvSpPr>
        <p:spPr>
          <a:xfrm>
            <a:off x="6918325" y="5680075"/>
            <a:ext cx="130175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Gaussian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pyramid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31750"/>
            <a:ext cx="7543800" cy="68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5"/>
          <p:cNvSpPr txBox="1"/>
          <p:nvPr/>
        </p:nvSpPr>
        <p:spPr>
          <a:xfrm>
            <a:off x="6934200" y="5029200"/>
            <a:ext cx="1985962" cy="143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Laplacian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Pyramid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(note top image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</a:pP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is from Gaussian)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3600"/>
              <a:buFont typeface="Times"/>
              <a:buNone/>
            </a:pPr>
            <a:r>
              <a:rPr b="1" i="0" lang="en-US" sz="3600" u="non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rPr>
              <a:t>Oriented pyramids</a:t>
            </a:r>
            <a:endParaRPr/>
          </a:p>
        </p:txBody>
      </p:sp>
      <p:sp>
        <p:nvSpPr>
          <p:cNvPr id="211" name="Google Shape;211;p16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Laplacian pyramid is orientation independent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Apply an oriented filter to determine orientations at each layer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This represents image information at a particular scale and orientation.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We will not study details in this course.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675" y="998537"/>
            <a:ext cx="6210300" cy="4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7"/>
          <p:cNvSpPr txBox="1"/>
          <p:nvPr/>
        </p:nvSpPr>
        <p:spPr>
          <a:xfrm>
            <a:off x="609600" y="5638800"/>
            <a:ext cx="7661275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</a:pPr>
            <a:r>
              <a:rPr b="0" i="0" lang="en-US" sz="16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Reprinted from “Shiftable MultiScale Transforms,” by Simoncelli et al., IEEE Transactions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</a:pPr>
            <a:r>
              <a:rPr b="0" i="0" lang="en-US" sz="16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on Information Theory, 1992, copyright 1992, IEEE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143000"/>
            <a:ext cx="5094287" cy="3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8"/>
          <p:cNvSpPr txBox="1"/>
          <p:nvPr/>
        </p:nvSpPr>
        <p:spPr>
          <a:xfrm>
            <a:off x="2574925" y="5373687"/>
            <a:ext cx="33956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Creating oriented pyramid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3600"/>
              <a:buFont typeface="Times"/>
              <a:buNone/>
            </a:pPr>
            <a:r>
              <a:rPr b="1" i="0" lang="en-US" sz="3600" u="non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rPr>
              <a:t>Final texture representation</a:t>
            </a:r>
            <a:endParaRPr/>
          </a:p>
        </p:txBody>
      </p:sp>
      <p:sp>
        <p:nvSpPr>
          <p:cNvPr id="230" name="Google Shape;230;p19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Form a Laplacian and oriented pyramid (or equivalent set of responses to filters at different scales and orientations).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Square the output (makes values positive)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Average responses over a neighborhood by blurring with a Gaussian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Take statistics of responses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Mean of each filter output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Possibly standard deviation of each filter output</a:t>
            </a:r>
            <a:r>
              <a:rPr b="0" i="0" lang="en-US" sz="20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3200"/>
              <a:buFont typeface="Times"/>
              <a:buNone/>
            </a:pPr>
            <a:r>
              <a:rPr b="1" i="0" lang="en-US" sz="3200" u="non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rPr>
              <a:t>Objectives: 1) Discrimination/Analysis</a:t>
            </a:r>
            <a:endParaRPr/>
          </a:p>
        </p:txBody>
      </p:sp>
      <p:pic>
        <p:nvPicPr>
          <p:cNvPr id="100" name="Google Shape;100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752600"/>
            <a:ext cx="7620000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62484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credit: Freeman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 txBox="1"/>
          <p:nvPr>
            <p:ph type="title"/>
          </p:nvPr>
        </p:nvSpPr>
        <p:spPr>
          <a:xfrm>
            <a:off x="228600" y="76200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2800"/>
              <a:buFont typeface="Times"/>
              <a:buNone/>
            </a:pPr>
            <a:r>
              <a:rPr b="1" i="0" lang="en-US" sz="2800" u="non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rPr>
              <a:t>Application: Texture-based Image Matching</a:t>
            </a:r>
            <a:r>
              <a:rPr b="1" i="0" lang="en-US" sz="2000" u="non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id="236" name="Google Shape;236;p20"/>
          <p:cNvPicPr preferRelativeResize="0"/>
          <p:nvPr/>
        </p:nvPicPr>
        <p:blipFill rotWithShape="1">
          <a:blip r:embed="rId3">
            <a:alphaModFix/>
          </a:blip>
          <a:srcRect b="0" l="0" r="0" t="11160"/>
          <a:stretch/>
        </p:blipFill>
        <p:spPr>
          <a:xfrm>
            <a:off x="3810000" y="1143000"/>
            <a:ext cx="3609975" cy="54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0"/>
          <p:cNvSpPr txBox="1"/>
          <p:nvPr/>
        </p:nvSpPr>
        <p:spPr>
          <a:xfrm>
            <a:off x="6232525" y="6580187"/>
            <a:ext cx="1158875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None/>
            </a:pPr>
            <a:r>
              <a:rPr b="0" i="0" lang="en-US" sz="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from Forsyth &amp; Ponce</a:t>
            </a:r>
            <a:endParaRPr/>
          </a:p>
        </p:txBody>
      </p:sp>
      <p:pic>
        <p:nvPicPr>
          <p:cNvPr id="238" name="Google Shape;238;p20"/>
          <p:cNvPicPr preferRelativeResize="0"/>
          <p:nvPr/>
        </p:nvPicPr>
        <p:blipFill rotWithShape="1">
          <a:blip r:embed="rId4">
            <a:alphaModFix/>
          </a:blip>
          <a:srcRect b="91075" l="0" r="83576" t="0"/>
          <a:stretch/>
        </p:blipFill>
        <p:spPr>
          <a:xfrm>
            <a:off x="1309687" y="2362200"/>
            <a:ext cx="1189037" cy="110013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0"/>
          <p:cNvSpPr txBox="1"/>
          <p:nvPr/>
        </p:nvSpPr>
        <p:spPr>
          <a:xfrm>
            <a:off x="1066800" y="3489325"/>
            <a:ext cx="16144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Query image</a:t>
            </a:r>
            <a:endParaRPr/>
          </a:p>
        </p:txBody>
      </p:sp>
      <p:sp>
        <p:nvSpPr>
          <p:cNvPr id="240" name="Google Shape;240;p20"/>
          <p:cNvSpPr txBox="1"/>
          <p:nvPr/>
        </p:nvSpPr>
        <p:spPr>
          <a:xfrm>
            <a:off x="1946275" y="5699125"/>
            <a:ext cx="178752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Ordered list of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best matches</a:t>
            </a:r>
            <a:endParaRPr/>
          </a:p>
        </p:txBody>
      </p:sp>
      <p:sp>
        <p:nvSpPr>
          <p:cNvPr id="241" name="Google Shape;241;p20"/>
          <p:cNvSpPr txBox="1"/>
          <p:nvPr/>
        </p:nvSpPr>
        <p:spPr>
          <a:xfrm>
            <a:off x="7467600" y="1219200"/>
            <a:ext cx="1169987" cy="1069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Decreasing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response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vector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similarity</a:t>
            </a:r>
            <a:endParaRPr/>
          </a:p>
        </p:txBody>
      </p:sp>
      <p:cxnSp>
        <p:nvCxnSpPr>
          <p:cNvPr id="242" name="Google Shape;242;p20"/>
          <p:cNvCxnSpPr/>
          <p:nvPr/>
        </p:nvCxnSpPr>
        <p:spPr>
          <a:xfrm>
            <a:off x="7924800" y="2362200"/>
            <a:ext cx="0" cy="251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 txBox="1"/>
          <p:nvPr>
            <p:ph type="title"/>
          </p:nvPr>
        </p:nvSpPr>
        <p:spPr>
          <a:xfrm>
            <a:off x="762000" y="3810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3600"/>
              <a:buFont typeface="Times"/>
              <a:buNone/>
            </a:pPr>
            <a:r>
              <a:rPr b="1" i="0" lang="en-US" sz="3600" u="non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rPr>
              <a:t>The texture synthesis problem</a:t>
            </a:r>
            <a:endParaRPr/>
          </a:p>
        </p:txBody>
      </p:sp>
      <p:sp>
        <p:nvSpPr>
          <p:cNvPr id="248" name="Google Shape;248;p21"/>
          <p:cNvSpPr txBox="1"/>
          <p:nvPr>
            <p:ph idx="1" type="body"/>
          </p:nvPr>
        </p:nvSpPr>
        <p:spPr>
          <a:xfrm>
            <a:off x="685800" y="1371600"/>
            <a:ext cx="7772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Generate new examples of a texture.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Original approach:</a:t>
            </a: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Use the same representation for analysis and synthesis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This can produce good results for random textures, but fails to account for some regularities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Recent approach:</a:t>
            </a: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Use an image of the texture as the source of a probability model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This draws samples directly from the actual texture, so can account for more types of structure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Very simple to implement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However, depends on choosing a correct distance parameter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228600"/>
            <a:ext cx="6858000" cy="6561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3200"/>
              <a:buFont typeface="Times"/>
              <a:buNone/>
            </a:pPr>
            <a:r>
              <a:rPr b="1" i="0" lang="en-US" sz="3200" u="non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rPr>
              <a:t>This is like copying, but not just repetition</a:t>
            </a:r>
            <a:endParaRPr/>
          </a:p>
        </p:txBody>
      </p:sp>
      <p:pic>
        <p:nvPicPr>
          <p:cNvPr id="259" name="Google Shape;25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6687" y="2133600"/>
            <a:ext cx="1077912" cy="109378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 txBox="1"/>
          <p:nvPr/>
        </p:nvSpPr>
        <p:spPr>
          <a:xfrm>
            <a:off x="1436687" y="3352800"/>
            <a:ext cx="99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</a:t>
            </a:r>
            <a:endParaRPr/>
          </a:p>
        </p:txBody>
      </p:sp>
      <p:pic>
        <p:nvPicPr>
          <p:cNvPr id="261" name="Google Shape;26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8600" y="2024062"/>
            <a:ext cx="4360862" cy="437673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3"/>
          <p:cNvSpPr txBox="1"/>
          <p:nvPr/>
        </p:nvSpPr>
        <p:spPr>
          <a:xfrm>
            <a:off x="4800600" y="58674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Pattern Repeated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/>
          <p:nvPr>
            <p:ph type="title"/>
          </p:nvPr>
        </p:nvSpPr>
        <p:spPr>
          <a:xfrm>
            <a:off x="762000" y="152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3600"/>
              <a:buFont typeface="Times"/>
              <a:buNone/>
            </a:pPr>
            <a:r>
              <a:rPr b="1" i="0" lang="en-US" sz="3600" u="non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rPr>
              <a:t>Efros and Leung method</a:t>
            </a:r>
            <a:endParaRPr/>
          </a:p>
        </p:txBody>
      </p:sp>
      <p:sp>
        <p:nvSpPr>
          <p:cNvPr id="268" name="Google Shape;268;p24"/>
          <p:cNvSpPr txBox="1"/>
          <p:nvPr>
            <p:ph idx="1" type="body"/>
          </p:nvPr>
        </p:nvSpPr>
        <p:spPr>
          <a:xfrm>
            <a:off x="685800" y="3200400"/>
            <a:ext cx="77724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For each new pixel 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(select 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on boundary of texture):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Match a window around 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to sample texture, and select several closest matches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Matching minimizes sum of squared differences of each pixel in the window (Gaussian weighted)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Give zero weight to empty pixels in the window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Select one of the closest matches at random and use its center value for </a:t>
            </a: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endParaRPr/>
          </a:p>
        </p:txBody>
      </p:sp>
      <p:graphicFrame>
        <p:nvGraphicFramePr>
          <p:cNvPr id="269" name="Google Shape;269;p24"/>
          <p:cNvGraphicFramePr/>
          <p:nvPr/>
        </p:nvGraphicFramePr>
        <p:xfrm>
          <a:off x="1752600" y="914400"/>
          <a:ext cx="5267325" cy="2266950"/>
        </p:xfrm>
        <a:graphic>
          <a:graphicData uri="http://schemas.openxmlformats.org/presentationml/2006/ole">
            <mc:AlternateContent>
              <mc:Choice Requires="v">
                <p:oleObj r:id="rId4" imgH="2266950" imgW="5267325" progId="Paint.Picture" spid="_x0000_s1">
                  <p:embed/>
                </p:oleObj>
              </mc:Choice>
              <mc:Fallback>
                <p:oleObj r:id="rId5" imgH="2266950" imgW="5267325" progId="Paint.Picture">
                  <p:embed/>
                  <p:pic>
                    <p:nvPicPr>
                      <p:cNvPr id="269" name="Google Shape;269;p2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752600" y="914400"/>
                        <a:ext cx="5267325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/>
          <p:nvPr>
            <p:ph type="title"/>
          </p:nvPr>
        </p:nvSpPr>
        <p:spPr>
          <a:xfrm>
            <a:off x="762000" y="22860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3600"/>
              <a:buFont typeface="Times"/>
              <a:buNone/>
            </a:pPr>
            <a:r>
              <a:rPr b="1" i="0" lang="en-US" sz="3600" u="non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rPr>
              <a:t>Initial conditions for growing texture</a:t>
            </a:r>
            <a:endParaRPr/>
          </a:p>
        </p:txBody>
      </p:sp>
      <p:sp>
        <p:nvSpPr>
          <p:cNvPr id="275" name="Google Shape;275;p25"/>
          <p:cNvSpPr txBox="1"/>
          <p:nvPr>
            <p:ph idx="1" type="body"/>
          </p:nvPr>
        </p:nvSpPr>
        <p:spPr>
          <a:xfrm>
            <a:off x="685800" y="3810000"/>
            <a:ext cx="77724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If no initial conditions are specified, just pick a patch from the texture at random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To fill in an empty region within an existing texture: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Grow away from pixels that are on the boundary of the existing texture </a:t>
            </a:r>
            <a:endParaRPr/>
          </a:p>
        </p:txBody>
      </p:sp>
      <p:graphicFrame>
        <p:nvGraphicFramePr>
          <p:cNvPr id="276" name="Google Shape;276;p25"/>
          <p:cNvGraphicFramePr/>
          <p:nvPr/>
        </p:nvGraphicFramePr>
        <p:xfrm>
          <a:off x="990600" y="1219200"/>
          <a:ext cx="7551737" cy="2341562"/>
        </p:xfrm>
        <a:graphic>
          <a:graphicData uri="http://schemas.openxmlformats.org/presentationml/2006/ole">
            <mc:AlternateContent>
              <mc:Choice Requires="v">
                <p:oleObj r:id="rId4" imgH="2341562" imgW="7551737" progId="Paint.Picture" spid="_x0000_s1">
                  <p:embed/>
                </p:oleObj>
              </mc:Choice>
              <mc:Fallback>
                <p:oleObj r:id="rId5" imgH="2341562" imgW="7551737" progId="Paint.Picture">
                  <p:embed/>
                  <p:pic>
                    <p:nvPicPr>
                      <p:cNvPr id="276" name="Google Shape;276;p2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90600" y="1219200"/>
                        <a:ext cx="7551737" cy="234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/>
          <p:nvPr>
            <p:ph type="title"/>
          </p:nvPr>
        </p:nvSpPr>
        <p:spPr>
          <a:xfrm>
            <a:off x="685800" y="381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3600"/>
              <a:buFont typeface="Times"/>
              <a:buNone/>
            </a:pPr>
            <a:r>
              <a:rPr b="1" i="0" lang="en-US" sz="3600" u="non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rPr>
              <a:t>Window size parameter</a:t>
            </a:r>
            <a:endParaRPr/>
          </a:p>
        </p:txBody>
      </p:sp>
      <p:graphicFrame>
        <p:nvGraphicFramePr>
          <p:cNvPr id="282" name="Google Shape;282;p26"/>
          <p:cNvGraphicFramePr/>
          <p:nvPr/>
        </p:nvGraphicFramePr>
        <p:xfrm>
          <a:off x="609600" y="1447800"/>
          <a:ext cx="8229600" cy="4600575"/>
        </p:xfrm>
        <a:graphic>
          <a:graphicData uri="http://schemas.openxmlformats.org/presentationml/2006/ole">
            <mc:AlternateContent>
              <mc:Choice Requires="v">
                <p:oleObj r:id="rId4" imgH="4600575" imgW="8229600" progId="Paint.Picture" spid="_x0000_s1">
                  <p:embed/>
                </p:oleObj>
              </mc:Choice>
              <mc:Fallback>
                <p:oleObj r:id="rId5" imgH="4600575" imgW="8229600" progId="Paint.Picture">
                  <p:embed/>
                  <p:pic>
                    <p:nvPicPr>
                      <p:cNvPr id="282" name="Google Shape;282;p2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609600" y="1447800"/>
                        <a:ext cx="8229600" cy="460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Google Shape;287;p27"/>
          <p:cNvGraphicFramePr/>
          <p:nvPr/>
        </p:nvGraphicFramePr>
        <p:xfrm>
          <a:off x="457200" y="533400"/>
          <a:ext cx="8229600" cy="5969000"/>
        </p:xfrm>
        <a:graphic>
          <a:graphicData uri="http://schemas.openxmlformats.org/presentationml/2006/ole">
            <mc:AlternateContent>
              <mc:Choice Requires="v">
                <p:oleObj r:id="rId4" imgH="5969000" imgW="8229600" progId="Paint.Picture" spid="_x0000_s1">
                  <p:embed/>
                </p:oleObj>
              </mc:Choice>
              <mc:Fallback>
                <p:oleObj r:id="rId5" imgH="5969000" imgW="8229600" progId="Paint.Picture">
                  <p:embed/>
                  <p:pic>
                    <p:nvPicPr>
                      <p:cNvPr id="287" name="Google Shape;287;p27"/>
                      <p:cNvPicPr preferRelativeResize="0"/>
                      <p:nvPr>
                        <p:ph idx="1" type="body"/>
                      </p:nvPr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57200" y="533400"/>
                        <a:ext cx="8229600" cy="596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28600"/>
            <a:ext cx="8458200" cy="6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29"/>
          <p:cNvGrpSpPr/>
          <p:nvPr/>
        </p:nvGrpSpPr>
        <p:grpSpPr>
          <a:xfrm>
            <a:off x="1447800" y="1066800"/>
            <a:ext cx="5791200" cy="3352800"/>
            <a:chOff x="912" y="672"/>
            <a:chExt cx="2640" cy="1696"/>
          </a:xfrm>
        </p:grpSpPr>
        <p:pic>
          <p:nvPicPr>
            <p:cNvPr id="298" name="Google Shape;298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2" y="672"/>
              <a:ext cx="864" cy="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24" y="672"/>
              <a:ext cx="1728" cy="1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0" name="Google Shape;300;p29"/>
          <p:cNvSpPr txBox="1"/>
          <p:nvPr/>
        </p:nvSpPr>
        <p:spPr>
          <a:xfrm>
            <a:off x="990600" y="4800600"/>
            <a:ext cx="72390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</a:pPr>
            <a:r>
              <a:rPr b="0" i="0" lang="en-US" sz="16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Figure from Texture Synthesis by Non-parametric Sampling, A. Efros and T.K. Leung, Proc. Int. Conf. Computer Vision, 1999 copyright 1999, IEEE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3600"/>
              <a:buFont typeface="Times"/>
              <a:buNone/>
            </a:pPr>
            <a:r>
              <a:rPr b="1" i="0" lang="en-US" sz="3600" u="non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rPr>
              <a:t>2) Synthesis</a:t>
            </a:r>
            <a:endParaRPr/>
          </a:p>
        </p:txBody>
      </p:sp>
      <p:pic>
        <p:nvPicPr>
          <p:cNvPr id="107" name="Google Shape;107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739900"/>
            <a:ext cx="8305800" cy="47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62484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credit: Freeman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8534400" cy="6323012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 txBox="1"/>
          <p:nvPr/>
        </p:nvSpPr>
        <p:spPr>
          <a:xfrm>
            <a:off x="3581400" y="990600"/>
            <a:ext cx="18288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1" name="Google Shape;311;p31"/>
          <p:cNvGraphicFramePr/>
          <p:nvPr/>
        </p:nvGraphicFramePr>
        <p:xfrm>
          <a:off x="304800" y="762000"/>
          <a:ext cx="8458200" cy="5867400"/>
        </p:xfrm>
        <a:graphic>
          <a:graphicData uri="http://schemas.openxmlformats.org/presentationml/2006/ole">
            <mc:AlternateContent>
              <mc:Choice Requires="v">
                <p:oleObj r:id="rId4" imgH="5867400" imgW="8458200" progId="Paint.Picture" spid="_x0000_s1">
                  <p:embed/>
                </p:oleObj>
              </mc:Choice>
              <mc:Fallback>
                <p:oleObj r:id="rId5" imgH="5867400" imgW="8458200" progId="Paint.Picture">
                  <p:embed/>
                  <p:pic>
                    <p:nvPicPr>
                      <p:cNvPr id="311" name="Google Shape;311;p31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04800" y="762000"/>
                        <a:ext cx="8458200" cy="586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6" name="Google Shape;316;p32"/>
          <p:cNvGraphicFramePr/>
          <p:nvPr/>
        </p:nvGraphicFramePr>
        <p:xfrm>
          <a:off x="457200" y="914400"/>
          <a:ext cx="8229600" cy="5667375"/>
        </p:xfrm>
        <a:graphic>
          <a:graphicData uri="http://schemas.openxmlformats.org/presentationml/2006/ole">
            <mc:AlternateContent>
              <mc:Choice Requires="v">
                <p:oleObj r:id="rId4" imgH="5667375" imgW="8229600" progId="Paint.Picture" spid="_x0000_s1">
                  <p:embed/>
                </p:oleObj>
              </mc:Choice>
              <mc:Fallback>
                <p:oleObj r:id="rId5" imgH="5667375" imgW="8229600" progId="Paint.Picture">
                  <p:embed/>
                  <p:pic>
                    <p:nvPicPr>
                      <p:cNvPr id="316" name="Google Shape;316;p3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57200" y="914400"/>
                        <a:ext cx="8229600" cy="566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3600"/>
              <a:buFont typeface="Times"/>
              <a:buNone/>
            </a:pPr>
            <a:r>
              <a:rPr b="1" i="0" lang="en-US" sz="3600" u="non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rPr>
              <a:t>Further issues in texture synthesis</a:t>
            </a:r>
            <a:endParaRPr/>
          </a:p>
        </p:txBody>
      </p:sp>
      <p:sp>
        <p:nvSpPr>
          <p:cNvPr id="322" name="Google Shape;322;p3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How to improve efficiency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–"/>
            </a:pPr>
            <a:r>
              <a:rPr b="0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Use fast nearest-neighbor search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How to select region size automatically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How to edit textures to modify them in natural ways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type="title"/>
          </p:nvPr>
        </p:nvSpPr>
        <p:spPr>
          <a:xfrm>
            <a:off x="685800" y="6096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3600"/>
              <a:buFont typeface="Times"/>
              <a:buNone/>
            </a:pPr>
            <a:r>
              <a:rPr b="1" i="0" lang="en-US" sz="3600" u="non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rPr>
              <a:t>Representing textures</a:t>
            </a:r>
            <a:endParaRPr/>
          </a:p>
        </p:txBody>
      </p:sp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762000" y="1828800"/>
            <a:ext cx="7696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Observation: textures are made up of subelements, repeated over a region with similar statistical properties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Texture representation: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find the subelements, and represent their statistics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What filters can find the subelements?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Human vision suggests spots and oriented filters at a variety of different scales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What statistics?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Mean of each filter response over region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Other statistics can also be useful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>
            <p:ph type="title"/>
          </p:nvPr>
        </p:nvSpPr>
        <p:spPr>
          <a:xfrm>
            <a:off x="685800" y="228600"/>
            <a:ext cx="777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3200"/>
              <a:buFont typeface="Times"/>
              <a:buNone/>
            </a:pPr>
            <a:r>
              <a:rPr b="1" i="0" lang="en-US" sz="3200" u="non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rPr>
              <a:t>Human texture perception</a:t>
            </a:r>
            <a:endParaRPr/>
          </a:p>
        </p:txBody>
      </p:sp>
      <p:graphicFrame>
        <p:nvGraphicFramePr>
          <p:cNvPr id="120" name="Google Shape;120;p5"/>
          <p:cNvGraphicFramePr/>
          <p:nvPr/>
        </p:nvGraphicFramePr>
        <p:xfrm>
          <a:off x="609600" y="815975"/>
          <a:ext cx="8077200" cy="6042025"/>
        </p:xfrm>
        <a:graphic>
          <a:graphicData uri="http://schemas.openxmlformats.org/presentationml/2006/ole">
            <mc:AlternateContent>
              <mc:Choice Requires="v">
                <p:oleObj r:id="rId4" imgH="6042025" imgW="8077200" progId="Paint.Picture" spid="_x0000_s1">
                  <p:embed/>
                </p:oleObj>
              </mc:Choice>
              <mc:Fallback>
                <p:oleObj r:id="rId5" imgH="6042025" imgW="8077200" progId="Paint.Picture">
                  <p:embed/>
                  <p:pic>
                    <p:nvPicPr>
                      <p:cNvPr id="120" name="Google Shape;120;p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609600" y="815975"/>
                        <a:ext cx="8077200" cy="604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3600"/>
              <a:buFont typeface="Times"/>
              <a:buNone/>
            </a:pPr>
            <a:r>
              <a:rPr b="1" i="0" lang="en-US" sz="3600" u="none">
                <a:solidFill>
                  <a:srgbClr val="993300"/>
                </a:solidFill>
                <a:latin typeface="Times"/>
                <a:ea typeface="Times"/>
                <a:cs typeface="Times"/>
                <a:sym typeface="Times"/>
              </a:rPr>
              <a:t>Derivative of Gaussian Filters</a:t>
            </a:r>
            <a:endParaRPr/>
          </a:p>
        </p:txBody>
      </p:sp>
      <p:grpSp>
        <p:nvGrpSpPr>
          <p:cNvPr id="126" name="Google Shape;126;p6"/>
          <p:cNvGrpSpPr/>
          <p:nvPr/>
        </p:nvGrpSpPr>
        <p:grpSpPr>
          <a:xfrm>
            <a:off x="914400" y="3505200"/>
            <a:ext cx="6934200" cy="2092325"/>
            <a:chOff x="288" y="2055"/>
            <a:chExt cx="5280" cy="1593"/>
          </a:xfrm>
        </p:grpSpPr>
        <p:pic>
          <p:nvPicPr>
            <p:cNvPr id="127" name="Google Shape;127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8" y="2055"/>
              <a:ext cx="1593" cy="1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52" y="2064"/>
              <a:ext cx="816" cy="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40" y="2064"/>
              <a:ext cx="816" cy="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12" y="2055"/>
              <a:ext cx="1593" cy="1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44" y="3072"/>
              <a:ext cx="432" cy="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80" y="3063"/>
              <a:ext cx="432" cy="4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6"/>
          <p:cNvSpPr txBox="1"/>
          <p:nvPr/>
        </p:nvSpPr>
        <p:spPr>
          <a:xfrm>
            <a:off x="990600" y="2057400"/>
            <a:ext cx="73914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Measure the image gradient and its direction at different scales (use a pyramid).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546100"/>
            <a:ext cx="8305800" cy="57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5306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412" y="3048000"/>
            <a:ext cx="7621587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6800" y="685800"/>
            <a:ext cx="1905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 txBox="1"/>
          <p:nvPr/>
        </p:nvSpPr>
        <p:spPr>
          <a:xfrm>
            <a:off x="365125" y="1946275"/>
            <a:ext cx="327025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Add more oriented filters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(Malik &amp; Perona, 1990)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10000"/>
            <a:ext cx="7620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621587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2000-01-26T22:08:37Z</dcterms:created>
  <dc:creator>D.A. Forsyth</dc:creator>
</cp:coreProperties>
</file>